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6858000" type="screen4x3"/>
  <p:notesSz cx="6858000" cy="9144000"/>
  <p:embeddedFontLst>
    <p:embeddedFont>
      <p:font typeface="Roboto Condensed" panose="020B060402020202020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D6FD17-5195-4912-8776-18E906F3A31D}">
  <a:tblStyle styleId="{F6D6FD17-5195-4912-8776-18E906F3A3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26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a347bac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a347bac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14ffc0a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14ffc0a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14ffc0a_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14ffc0a_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2f8eed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d2f8eed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d2f8eed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d2f8eed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d2f8eed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d2f8eed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347bac7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347bac7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d2f8eed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d2f8eed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d2f8eed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d2f8eed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d2f8eed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d2f8eed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2f8eed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d2f8eed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13d5059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13d5059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d2f8eed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d2f8eed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d2f8ee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d2f8ee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d2f8eed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d2f8eed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d2f8eed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d2f8eed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d2f8eed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d2f8eed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d2f8eed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d2f8eed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d2f8eed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d2f8eed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d2f8eed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d2f8eed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d2f8eed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d2f8eed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d2f8eed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d2f8eed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13d5059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13d5059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d2f8eed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d2f8eed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d2f8eed_3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d2f8eed_3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2f8eed_3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2f8eed_3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d2f8eed_3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d2f8eed_3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d2f8eed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d2f8eed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d2f8eed_3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d2f8eed_3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d2f8eed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d2f8eed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d2f8eed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d2f8eed_1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d2f8eed_3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d2f8eed_3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14ffc0a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14ffc0a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14ffc0a_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14ffc0a_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4ffc0a_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4ffc0a_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3d5059_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3d5059_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14ffc0a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14ffc0a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14ffc0a_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14ffc0a_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0" y="5875079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1" i="0">
                <a:solidFill>
                  <a:schemeClr val="lt1"/>
                </a:solidFill>
              </a:defRPr>
            </a:lvl1pPr>
            <a:lvl2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1" i="0">
                <a:solidFill>
                  <a:schemeClr val="lt1"/>
                </a:solidFill>
              </a:defRPr>
            </a:lvl2pPr>
            <a:lvl3pPr marL="137160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1" i="0">
                <a:solidFill>
                  <a:schemeClr val="lt1"/>
                </a:solidFill>
              </a:defRPr>
            </a:lvl3pPr>
            <a:lvl4pPr marL="182880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1" i="0">
                <a:solidFill>
                  <a:schemeClr val="lt1"/>
                </a:solidFill>
              </a:defRPr>
            </a:lvl4pPr>
            <a:lvl5pPr marL="228600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1" i="0">
                <a:solidFill>
                  <a:schemeClr val="l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1" i="0">
                <a:solidFill>
                  <a:schemeClr val="lt1"/>
                </a:solidFill>
              </a:defRPr>
            </a:lvl6pPr>
            <a:lvl7pPr marL="320040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sz="2400" b="1" i="0">
                <a:solidFill>
                  <a:schemeClr val="lt1"/>
                </a:solidFill>
              </a:defRPr>
            </a:lvl7pPr>
            <a:lvl8pPr marL="365760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sz="2400" b="1" i="0">
                <a:solidFill>
                  <a:schemeClr val="lt1"/>
                </a:solidFill>
              </a:defRPr>
            </a:lvl8pPr>
            <a:lvl9pPr marL="411480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sz="2400" b="1" i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/>
          <p:nvPr/>
        </p:nvSpPr>
        <p:spPr>
          <a:xfrm rot="10800000" flipH="1">
            <a:off x="0" y="4124513"/>
            <a:ext cx="8458200" cy="9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ctrTitle"/>
          </p:nvPr>
        </p:nvSpPr>
        <p:spPr>
          <a:xfrm>
            <a:off x="685800" y="1734343"/>
            <a:ext cx="7772400" cy="2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4030200" cy="4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2"/>
          </p:nvPr>
        </p:nvSpPr>
        <p:spPr>
          <a:xfrm>
            <a:off x="4656667" y="1949212"/>
            <a:ext cx="4030200" cy="4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rim.ahsanul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droidtraining.wordpres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" TargetMode="External"/><Relationship Id="rId7" Type="http://schemas.openxmlformats.org/officeDocument/2006/relationships/hyperlink" Target="http://meego.com/develop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pple.com/devcenter/ios/index.action" TargetMode="External"/><Relationship Id="rId5" Type="http://schemas.openxmlformats.org/officeDocument/2006/relationships/hyperlink" Target="http://developer.blackberry.com/" TargetMode="External"/><Relationship Id="rId4" Type="http://schemas.openxmlformats.org/officeDocument/2006/relationships/hyperlink" Target="http://developer.bada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um.nokia.com/symbian" TargetMode="External"/><Relationship Id="rId7" Type="http://schemas.openxmlformats.org/officeDocument/2006/relationships/hyperlink" Target="http://www.enough.de/fileadmin/uploads/dev_guide_pdfs/Guide_12thEdition_WEB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e.msdn.com" TargetMode="External"/><Relationship Id="rId5" Type="http://schemas.openxmlformats.org/officeDocument/2006/relationships/hyperlink" Target="http://developer.windowsmobile.com" TargetMode="External"/><Relationship Id="rId4" Type="http://schemas.openxmlformats.org/officeDocument/2006/relationships/hyperlink" Target="http://developer.palm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android.com/about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elsen.com/us/en/newswire/2013/mobile-majority--u-s--smartphone-ownership-tops-60-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.google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mobile-apps/b/ref=topnav_storetab_mas?ie=UTF8&amp;node=235014901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cisco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mashable.com/2013/04/03/anniversary-of-cellphon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blog.blogspot.com/2007/11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roidtraining.wordpress.com" TargetMode="External"/><Relationship Id="rId7" Type="http://schemas.openxmlformats.org/officeDocument/2006/relationships/hyperlink" Target="http://www.slideshare.net/androidstream/presentation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training/index.html" TargetMode="External"/><Relationship Id="rId5" Type="http://schemas.openxmlformats.org/officeDocument/2006/relationships/hyperlink" Target="http://vimeo.com/search?q=androidstream" TargetMode="External"/><Relationship Id="rId4" Type="http://schemas.openxmlformats.org/officeDocument/2006/relationships/hyperlink" Target="http://androidstream.wordpress.ne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martphon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nielsen.com/us/en/reports/2013/mobile-consumer-report-february-2013.html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flurry.com/bid/95723/Flurry-Five-Year-Report-It-s-an-App-World-The-Web-Just-Lives-in-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lsen.com/us/en/reports/2013/mobile-consumer-report-february-2013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lsen.com/us/en/reports/2013/mobile-consumer-report-february-2013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/>
        </p:nvSpPr>
        <p:spPr>
          <a:xfrm>
            <a:off x="4351350" y="5869400"/>
            <a:ext cx="47478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Ahsanul Karim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karim.ahsanul@gmail.com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http://droidtraining.wordpress.com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15"/>
          <p:cNvSpPr txBox="1">
            <a:spLocks noGrp="1"/>
          </p:cNvSpPr>
          <p:nvPr>
            <p:ph type="ctrTitle"/>
          </p:nvPr>
        </p:nvSpPr>
        <p:spPr>
          <a:xfrm>
            <a:off x="259950" y="1245611"/>
            <a:ext cx="8525400" cy="9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>
                <a:solidFill>
                  <a:srgbClr val="33B5E5"/>
                </a:solidFill>
                <a:latin typeface="Roboto"/>
                <a:ea typeface="Roboto"/>
                <a:cs typeface="Roboto"/>
                <a:sym typeface="Roboto"/>
              </a:rPr>
              <a:t>Android Application Development</a:t>
            </a:r>
            <a:endParaRPr sz="4200" b="0">
              <a:solidFill>
                <a:srgbClr val="33B5E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" name="Google Shape;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85279"/>
            <a:ext cx="4747800" cy="229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358650" y="2273686"/>
            <a:ext cx="8426700" cy="8934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Lecture</a:t>
            </a:r>
            <a:r>
              <a:rPr lang="en" sz="3600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1(A)</a:t>
            </a:r>
            <a:r>
              <a:rPr lang="en" sz="3600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>
                <a:solidFill>
                  <a:srgbClr val="6699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Before Getting Started</a:t>
            </a:r>
            <a:endParaRPr>
              <a:solidFill>
                <a:srgbClr val="E6913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" name="Google Shape;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6038074"/>
            <a:ext cx="2502375" cy="7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/>
        </p:nvSpPr>
        <p:spPr>
          <a:xfrm>
            <a:off x="4351350" y="3261235"/>
            <a:ext cx="4087800" cy="25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Mobile Platforms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Comparison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among Platforms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Advantages</a:t>
            </a: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Android Platform</a:t>
            </a:r>
            <a:endParaRPr sz="20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 Android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Ecosystem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Mobile Apps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Trends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6.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endParaRPr sz="20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Tablets...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89" y="1327724"/>
            <a:ext cx="2993807" cy="467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996" y="904857"/>
            <a:ext cx="3908897" cy="3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105" y="4067513"/>
            <a:ext cx="3951279" cy="2667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1272550" y="5942800"/>
            <a:ext cx="11466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Nexus 7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434584" y="2181775"/>
            <a:ext cx="7554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iPad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511009" y="5028642"/>
            <a:ext cx="13221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Playbook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70" name="Google Shape;170;p25"/>
          <p:cNvGraphicFramePr/>
          <p:nvPr/>
        </p:nvGraphicFramePr>
        <p:xfrm>
          <a:off x="166688" y="1032600"/>
          <a:ext cx="8810625" cy="4785180"/>
        </p:xfrm>
        <a:graphic>
          <a:graphicData uri="http://schemas.openxmlformats.org/drawingml/2006/table">
            <a:tbl>
              <a:tblPr>
                <a:noFill/>
                <a:tableStyleId>{F6D6FD17-5195-4912-8776-18E906F3A31D}</a:tableStyleId>
              </a:tblPr>
              <a:tblGrid>
                <a:gridCol w="129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Platform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Language(s)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Remarks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Android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Java, C,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Open Source [OS based on Linux]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http://developer.android.com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Bada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Samsung's platform [OS running on Linux/RealTime OS]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http://developer.bada.com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BlackBerry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C++, Java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 platform that provides a variety of development languages and runtimes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http://developer.blackberry.com/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Objective-C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Requires Apple Developer account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http://developer.apple.com/devcenter/ios/index.action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MeeGo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Qt, C++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Intel and Nokia giuded open source OS (Based on Linux)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7"/>
                        </a:rPr>
                        <a:t>http://meego.com/developers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177" name="Google Shape;177;p26"/>
          <p:cNvGraphicFramePr/>
          <p:nvPr/>
        </p:nvGraphicFramePr>
        <p:xfrm>
          <a:off x="166688" y="1032600"/>
          <a:ext cx="8810625" cy="4602330"/>
        </p:xfrm>
        <a:graphic>
          <a:graphicData uri="http://schemas.openxmlformats.org/drawingml/2006/table">
            <a:tbl>
              <a:tblPr>
                <a:noFill/>
                <a:tableStyleId>{F6D6FD17-5195-4912-8776-18E906F3A31D}</a:tableStyleId>
              </a:tblPr>
              <a:tblGrid>
                <a:gridCol w="129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Platform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Language(s)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Remarks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Symbian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C, C++, Java, Qt, Web Apps, Others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OS built from the ground up for mobile device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http://www.forum.nokia.com/symbian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webOS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HTML, CSS, Javascript, 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Supports widget style programming (base don Linux)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http://developer.palm.com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Windows Mobile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C#, C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.NET CF or Windows Mobile API, most device ship with Java ME compatible JVM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http://developer.windowsmobile.com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Windows Phone/ Windows 8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C#, VB.NET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Silverlight, XNA Framework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http://create.msdn.com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" name="Google Shape;178;p26"/>
          <p:cNvSpPr txBox="1"/>
          <p:nvPr/>
        </p:nvSpPr>
        <p:spPr>
          <a:xfrm>
            <a:off x="2922500" y="6324550"/>
            <a:ext cx="605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Mobile Developer's Guide to the Galaxy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6969028" y="331750"/>
            <a:ext cx="1989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Platforms...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51" y="1050701"/>
            <a:ext cx="7425700" cy="54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4659100" y="331750"/>
            <a:ext cx="4299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Fastest Growth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13" y="1869075"/>
            <a:ext cx="72294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5733400" y="6254050"/>
            <a:ext cx="3225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Developer Site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152400" y="899650"/>
            <a:ext cx="8853000" cy="45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Every day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than 1 million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new Android devices activated worldwide.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81550" y="1648876"/>
            <a:ext cx="5112000" cy="3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[1] Android powers hundreds of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millions of mobile devices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more than 190 countries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around the world.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[2] It's the</a:t>
            </a:r>
            <a:r>
              <a:rPr lang="en" sz="2000"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largest installed base</a:t>
            </a: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C0000"/>
                </a:solidFill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[3] Fastest Growth</a:t>
            </a:r>
            <a:endParaRPr sz="2000">
              <a:solidFill>
                <a:srgbClr val="CC0000"/>
              </a:solidFill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0743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এন্ড্রয়েড এপ্লিকেশন ডেভেলপমেন্ট</a:t>
            </a:r>
            <a:endParaRPr sz="3000" b="0">
              <a:solidFill>
                <a:srgbClr val="E6913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6392550" y="331750"/>
            <a:ext cx="2566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sz="24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13" y="1924050"/>
            <a:ext cx="72294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339125" y="1235950"/>
            <a:ext cx="2673600" cy="1271400"/>
          </a:xfrm>
          <a:prstGeom prst="rect">
            <a:avLst/>
          </a:prstGeom>
          <a:solidFill>
            <a:srgbClr val="FFF2CC"/>
          </a:solidFill>
          <a:ln w="1905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প্রতিদিন </a:t>
            </a:r>
            <a:r>
              <a:rPr lang="en" sz="2000">
                <a:solidFill>
                  <a:srgbClr val="CC0000"/>
                </a:solidFill>
              </a:rPr>
              <a:t>১ মিলিয়নের বেশি</a:t>
            </a:r>
            <a:r>
              <a:rPr lang="en" sz="2000"/>
              <a:t> এন্ড্রয়েড ডিভাইস এক্টিভেটেড হয়</a:t>
            </a:r>
            <a:endParaRPr sz="2000"/>
          </a:p>
        </p:txBody>
      </p:sp>
      <p:sp>
        <p:nvSpPr>
          <p:cNvPr id="204" name="Google Shape;204;p29"/>
          <p:cNvSpPr/>
          <p:nvPr/>
        </p:nvSpPr>
        <p:spPr>
          <a:xfrm>
            <a:off x="3235200" y="1235950"/>
            <a:ext cx="3157200" cy="12714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সহজে এবং একই সাথে </a:t>
            </a:r>
            <a:r>
              <a:rPr lang="en" sz="2000">
                <a:solidFill>
                  <a:srgbClr val="CC0000"/>
                </a:solidFill>
              </a:rPr>
              <a:t>ফোন, ট্যাবলেট ও অন্যান্য ডিভাইসে</a:t>
            </a:r>
            <a:r>
              <a:rPr lang="en" sz="2000"/>
              <a:t>র জন্য এপস</a:t>
            </a:r>
            <a:endParaRPr sz="2000"/>
          </a:p>
        </p:txBody>
      </p:sp>
      <p:sp>
        <p:nvSpPr>
          <p:cNvPr id="205" name="Google Shape;205;p29"/>
          <p:cNvSpPr/>
          <p:nvPr/>
        </p:nvSpPr>
        <p:spPr>
          <a:xfrm>
            <a:off x="339125" y="2686050"/>
            <a:ext cx="2673600" cy="12714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rgbClr val="D0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প্রতি মাসে </a:t>
            </a:r>
            <a:r>
              <a:rPr lang="en" sz="2000">
                <a:solidFill>
                  <a:srgbClr val="CC0000"/>
                </a:solidFill>
              </a:rPr>
              <a:t>১.৫ বিলিয়নের বেশি</a:t>
            </a:r>
            <a:r>
              <a:rPr lang="en" sz="2000"/>
              <a:t> এপস ডাউনলোড</a:t>
            </a:r>
            <a:endParaRPr sz="2000"/>
          </a:p>
        </p:txBody>
      </p:sp>
      <p:sp>
        <p:nvSpPr>
          <p:cNvPr id="206" name="Google Shape;206;p29"/>
          <p:cNvSpPr/>
          <p:nvPr/>
        </p:nvSpPr>
        <p:spPr>
          <a:xfrm>
            <a:off x="3235200" y="2686050"/>
            <a:ext cx="2105400" cy="1271400"/>
          </a:xfrm>
          <a:prstGeom prst="rect">
            <a:avLst/>
          </a:prstGeom>
          <a:solidFill>
            <a:srgbClr val="EAD1DC"/>
          </a:solidFill>
          <a:ln w="1905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গুগল প্লে ছাড়াও </a:t>
            </a:r>
            <a:r>
              <a:rPr lang="en" sz="2000">
                <a:solidFill>
                  <a:srgbClr val="CC0000"/>
                </a:solidFill>
              </a:rPr>
              <a:t>বিভিন্ন এপ মার্কেট</a:t>
            </a:r>
            <a:endParaRPr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975575"/>
            <a:ext cx="6064350" cy="5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4420301" y="331750"/>
            <a:ext cx="45384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Largest Market Share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5548500" y="6385900"/>
            <a:ext cx="3595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b="1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Neisen Newswire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5548500" y="2250150"/>
            <a:ext cx="3227700" cy="2357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During 3 months (March 2013-May 2013), 53% of smartphone owners in the US had a handset that runs on the Android operating system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4668651" y="331750"/>
            <a:ext cx="42900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Complete Ecosystem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28275" y="823450"/>
            <a:ext cx="4827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 Handset Alliance Nov, 2007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204700" y="1391350"/>
            <a:ext cx="63456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Manufacturers: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Designing and Marketing Handsets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5" y="2005001"/>
            <a:ext cx="5758975" cy="1636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204713" y="3787013"/>
            <a:ext cx="36807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Developers: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Developing Apps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63" y="4300400"/>
            <a:ext cx="3555575" cy="1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6362750" y="3145050"/>
            <a:ext cx="23529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 Operators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075" y="3753551"/>
            <a:ext cx="4006850" cy="9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4911650" y="4619625"/>
            <a:ext cx="3804000" cy="567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 Stores: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Distributing Apps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775" y="5187525"/>
            <a:ext cx="4141875" cy="1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4668651" y="331750"/>
            <a:ext cx="42900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Wide Rage of Device Support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128275" y="823450"/>
            <a:ext cx="87528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Easily optimize a single binary for phones, tablets, and other devices.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575" y="1391350"/>
            <a:ext cx="2054700" cy="38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25" y="1391350"/>
            <a:ext cx="5905500" cy="3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850" y="3647025"/>
            <a:ext cx="4212425" cy="30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536950" y="4937725"/>
            <a:ext cx="30000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[1] Smartphones</a:t>
            </a:r>
            <a:endParaRPr sz="28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[2] Tablets</a:t>
            </a:r>
            <a:endParaRPr sz="2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[3] Television</a:t>
            </a:r>
            <a:endParaRPr sz="2800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3723050" y="331750"/>
            <a:ext cx="5235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 Marketplace for Distribution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305400" y="828650"/>
            <a:ext cx="85332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7" y="1683838"/>
            <a:ext cx="2281600" cy="45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976" y="1754375"/>
            <a:ext cx="6370675" cy="42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063463" y="1119250"/>
            <a:ext cx="5381100" cy="567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1.5 billion downloads a month and growing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835425" y="1116675"/>
            <a:ext cx="81231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April 3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, 2013: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40th anniversary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of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first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cell phone call ever made</a:t>
            </a:r>
            <a:r>
              <a:rPr lang="en" sz="2400">
                <a:highlight>
                  <a:srgbClr val="EFEFEF"/>
                </a:highlight>
              </a:rPr>
              <a:t> </a:t>
            </a:r>
            <a:endParaRPr sz="2400">
              <a:highlight>
                <a:srgbClr val="EFEFEF"/>
              </a:highlight>
            </a:endParaRPr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Brief History [1]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" name="Google Shape;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016" y="2734093"/>
            <a:ext cx="2848669" cy="271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724" y="2639583"/>
            <a:ext cx="2803375" cy="283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75" y="1971408"/>
            <a:ext cx="3014823" cy="346944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969550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1973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5120875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1983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8085835" y="5446677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1989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490075" y="331750"/>
            <a:ext cx="34686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 Advantages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305400" y="828650"/>
            <a:ext cx="85332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537000" y="1533275"/>
            <a:ext cx="80700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Programming Language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Open Source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Platform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less Proprietary Restrictions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more Opportunities of Innovation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3. Development Environment Support in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Windows, Mac OSX and Linux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4.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No need to pay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to start development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5.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Low barrier to Marke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t (No app approval procedure and Low fee)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6.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Rich and Easy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to Integrate Feature Set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7.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Easy and Cost-effective Prototyping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Research and Business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2950400" y="1560388"/>
            <a:ext cx="33207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http://play.google.com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75" y="1539650"/>
            <a:ext cx="24574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5" y="2214713"/>
            <a:ext cx="7387792" cy="450041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>
            <a:spLocks noGrp="1"/>
          </p:cNvSpPr>
          <p:nvPr>
            <p:ph type="title" idx="4294967295"/>
          </p:nvPr>
        </p:nvSpPr>
        <p:spPr>
          <a:xfrm>
            <a:off x="520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428625" y="1107413"/>
            <a:ext cx="80403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Amazon Appstore:</a:t>
            </a:r>
            <a:r>
              <a:rPr lang="en" sz="20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8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http://www.amazon.com/mobile-apps/b/ref=topnav_storetab_mas?ie=UTF8&amp;node=2350149011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38" y="2243513"/>
            <a:ext cx="7229475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/>
        </p:nvSpPr>
        <p:spPr>
          <a:xfrm>
            <a:off x="428625" y="11074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Cisco Enterprise Market</a:t>
            </a:r>
            <a:r>
              <a:rPr lang="en" sz="20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lang="en" sz="20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https://marketplace.cisco.com/</a:t>
            </a:r>
            <a:r>
              <a:rPr lang="en" sz="2000" b="1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" sz="2000" b="1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838" y="1595438"/>
            <a:ext cx="6156069" cy="501321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>
            <a:spLocks noGrp="1"/>
          </p:cNvSpPr>
          <p:nvPr>
            <p:ph type="title" idx="4294967295"/>
          </p:nvPr>
        </p:nvSpPr>
        <p:spPr>
          <a:xfrm>
            <a:off x="52075" y="2205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Android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/>
        </p:nvSpPr>
        <p:spPr>
          <a:xfrm>
            <a:off x="551850" y="3660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894388"/>
            <a:ext cx="7820025" cy="5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357325" y="294713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291"/>
            <a:ext cx="9144000" cy="430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/>
        </p:nvSpPr>
        <p:spPr>
          <a:xfrm>
            <a:off x="214750" y="304538"/>
            <a:ext cx="80403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Some Awesome Features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8" y="881150"/>
            <a:ext cx="8839826" cy="54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357325" y="679688"/>
            <a:ext cx="8040300" cy="16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Play: </a:t>
            </a:r>
            <a:r>
              <a:rPr lang="en" sz="20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Monetization $ $ $ $ $ $</a:t>
            </a:r>
            <a:endParaRPr sz="20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Paid Apps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In-App Billing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Condensed"/>
              <a:buChar char="●"/>
            </a:pPr>
            <a:r>
              <a:rPr lang="en" sz="18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 Apps with Advertisements</a:t>
            </a:r>
            <a:endParaRPr sz="18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2700338"/>
            <a:ext cx="87534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9CB9C"/>
                </a:solidFill>
              </a:rPr>
              <a:t>Application Trends</a:t>
            </a:r>
            <a:endParaRPr sz="3600" b="1">
              <a:solidFill>
                <a:srgbClr val="F9CB9C"/>
              </a:solidFill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42400" y="1106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Games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5" y="1710725"/>
            <a:ext cx="26289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235625" y="4434875"/>
            <a:ext cx="2292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50,000-1,00,000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525" y="1106175"/>
            <a:ext cx="26955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2864525" y="36969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100" y="1563375"/>
            <a:ext cx="27051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5631125" y="42824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3213" y="4612738"/>
            <a:ext cx="25622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5326325" y="5958875"/>
            <a:ext cx="26142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Download Count: </a:t>
            </a: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1,000,000-5,000,000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9CB9C"/>
                </a:solidFill>
              </a:rPr>
              <a:t>Application Trends</a:t>
            </a:r>
            <a:endParaRPr sz="3600" b="1">
              <a:solidFill>
                <a:srgbClr val="F9CB9C"/>
              </a:solidFill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lang="en" sz="1800" b="1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sz="1800" b="1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165675" y="1060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 Based Services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38" y="1670775"/>
            <a:ext cx="294322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3642275" y="4883375"/>
            <a:ext cx="5238000" cy="1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Gartner expects the total user base of location based services to reach 1.4 Billion by 2014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Will be more intelligent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Will be more context-aware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275" y="1130525"/>
            <a:ext cx="246697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705" y="3698650"/>
            <a:ext cx="4718531" cy="23561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Brief History [2]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7224475" y="2839300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2004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705" y="1545588"/>
            <a:ext cx="3273671" cy="1905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75" y="1144154"/>
            <a:ext cx="3010639" cy="217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53" y="3600111"/>
            <a:ext cx="3280660" cy="245471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4135650" y="3698650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2013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48025" y="988188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1998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8025" y="5595969"/>
            <a:ext cx="872700" cy="557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2007</a:t>
            </a:r>
            <a:endParaRPr sz="24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008350" y="6267344"/>
            <a:ext cx="400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InfoGraphics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mashable.com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9CB9C"/>
                </a:solidFill>
              </a:rPr>
              <a:t>Application Trends</a:t>
            </a:r>
            <a:endParaRPr sz="3600" b="1">
              <a:solidFill>
                <a:srgbClr val="F9CB9C"/>
              </a:solidFill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lang="en" sz="1800" b="1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sz="1800" b="1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165675" y="10601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Social Networking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5" y="1625450"/>
            <a:ext cx="2762250" cy="48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913" y="1695450"/>
            <a:ext cx="29241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6195275" y="1625450"/>
            <a:ext cx="2798400" cy="4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Fastest growing platform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Videos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Photos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Games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Commerce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Marketing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9CB9C"/>
                </a:solidFill>
              </a:rPr>
              <a:t>Application Trends</a:t>
            </a:r>
            <a:endParaRPr sz="3600" b="1">
              <a:solidFill>
                <a:srgbClr val="F9CB9C"/>
              </a:solidFill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7299875" y="6291875"/>
            <a:ext cx="16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From: </a:t>
            </a:r>
            <a:r>
              <a:rPr lang="en" sz="1800" b="1">
                <a:solidFill>
                  <a:srgbClr val="38761D"/>
                </a:solidFill>
                <a:latin typeface="Trebuchet MS"/>
                <a:ea typeface="Trebuchet MS"/>
                <a:cs typeface="Trebuchet MS"/>
                <a:sym typeface="Trebuchet MS"/>
              </a:rPr>
              <a:t>Gartner</a:t>
            </a:r>
            <a:endParaRPr sz="1800" b="1">
              <a:solidFill>
                <a:srgbClr val="38761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45"/>
          <p:cNvSpPr txBox="1"/>
          <p:nvPr/>
        </p:nvSpPr>
        <p:spPr>
          <a:xfrm>
            <a:off x="441825" y="1182900"/>
            <a:ext cx="4792800" cy="53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Search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Payments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Context Aware Service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Recognition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Instant Messaging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Email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4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Mobile Video</a:t>
            </a: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/>
        </p:nvSpPr>
        <p:spPr>
          <a:xfrm>
            <a:off x="184000" y="1216400"/>
            <a:ext cx="8411400" cy="4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lang="en" sz="24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first truly open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comprehensive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platform for mobile devices. It includes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user-interface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— all of the software to run a mobile phone but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without the proprietary obstacles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that have hindered mobile innovation.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7432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—Where’s My Gphone?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http://googleblog.blogspot.com/2007/11/ wheres-my-gphone.html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6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Android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184000" y="1216400"/>
            <a:ext cx="8411400" cy="4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Android is </a:t>
            </a:r>
            <a:r>
              <a:rPr lang="en" sz="24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ecosystem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made up of a combination of three components: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free, open-source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embedded devices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open-source development platform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for creating applications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Devices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particularly mobile phones, that run the Android operating system and </a:t>
            </a:r>
            <a:r>
              <a:rPr lang="en" sz="24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applications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created for it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8" name="Google Shape;358;p47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Android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/>
        </p:nvSpPr>
        <p:spPr>
          <a:xfrm>
            <a:off x="496537" y="1216400"/>
            <a:ext cx="7881000" cy="5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More specifically, Android is made up of </a:t>
            </a:r>
            <a:r>
              <a:rPr lang="en" sz="20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several necessary and dependent parts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, including the following: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8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Compatibility Definition Document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(CDD) and </a:t>
            </a:r>
            <a:r>
              <a:rPr lang="en" sz="18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Compatibility Test Suite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(CTS) that describe the capabilities required for a device to support the software stack.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Linux operating system kernel</a:t>
            </a:r>
            <a:endParaRPr sz="18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Open source libraries including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WebKit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OpenGL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Media Manager 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run time used to execute and host Android applications, including the </a:t>
            </a:r>
            <a:r>
              <a:rPr lang="en" sz="18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Dalvik Virtual Machine (VM)</a:t>
            </a:r>
            <a:endParaRPr sz="1800"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application framework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user interface framework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set of </a:t>
            </a:r>
            <a:r>
              <a:rPr lang="en"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core pre-installed applications</a:t>
            </a:r>
            <a:endParaRPr sz="1800"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800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software development kit (SDK)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used to create applications, including the related tools, plugins, and documentation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8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386575" y="1002150"/>
            <a:ext cx="8392500" cy="55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Access to Hardware, including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Camera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Sensors</a:t>
            </a:r>
            <a:r>
              <a:rPr lang="en" sz="2400">
                <a:solidFill>
                  <a:srgbClr val="3C78D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solidFill>
                <a:srgbClr val="3C78D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Data Transfers using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Wi-Fi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Bluetooth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NFC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Geocoding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Location Based Services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 Services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SQLite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Database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Shared Data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Inter-Application Communication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Full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Multimedia Hardware control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including Playback and Recording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GSM, EDGE, 3G, 4G and LTE networks support for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Telephony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Transfer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Integrated HTML5 supported </a:t>
            </a:r>
            <a:r>
              <a:rPr lang="en" sz="24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WebKit based Browser</a:t>
            </a:r>
            <a:endParaRPr sz="24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2D and 3D Graphics using </a:t>
            </a:r>
            <a:r>
              <a:rPr lang="en" sz="2400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OpenGL ES 2.0</a:t>
            </a:r>
            <a:endParaRPr sz="2400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6625"/>
            <a:ext cx="7976625" cy="5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>
            <a:spLocks noGrp="1"/>
          </p:cNvSpPr>
          <p:nvPr>
            <p:ph type="title" idx="4294967295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SDK Features</a:t>
            </a:r>
            <a:endParaRPr sz="3600"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82" name="Google Shape;382;p51"/>
          <p:cNvGraphicFramePr/>
          <p:nvPr/>
        </p:nvGraphicFramePr>
        <p:xfrm>
          <a:off x="252663" y="1032600"/>
          <a:ext cx="8639475" cy="3565980"/>
        </p:xfrm>
        <a:graphic>
          <a:graphicData uri="http://schemas.openxmlformats.org/drawingml/2006/table">
            <a:tbl>
              <a:tblPr>
                <a:noFill/>
                <a:tableStyleId>{F6D6FD17-5195-4912-8776-18E906F3A31D}</a:tableStyleId>
              </a:tblPr>
              <a:tblGrid>
                <a:gridCol w="180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Resource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EFEFE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Link</a:t>
                      </a:r>
                      <a:endParaRPr sz="2200">
                        <a:solidFill>
                          <a:srgbClr val="EFEFE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Book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Busy Coder's Guide to Android Development [Mark Murphy]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Professional Android 4 App Development [Reto Meier]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Blog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3"/>
                        </a:rPr>
                        <a:t>http://droidtraining.wordpress.com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4"/>
                        </a:rPr>
                        <a:t>http://androidstream.wordpress.net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Videos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5"/>
                        </a:rPr>
                        <a:t>http://vimeo.com/search?q=androidstream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Training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6"/>
                        </a:rPr>
                        <a:t>http://developer.android.com/training/index.html</a:t>
                      </a:r>
                      <a:endParaRPr sz="2000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Slides</a:t>
                      </a:r>
                      <a:endParaRPr sz="20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 dirty="0">
                          <a:solidFill>
                            <a:schemeClr val="hlink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  <a:hlinkClick r:id="rId7"/>
                        </a:rPr>
                        <a:t>http://www.slideshare.net/androidstream/presentations</a:t>
                      </a:r>
                      <a:endParaRPr sz="2000" dirty="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/>
        </p:nvSpPr>
        <p:spPr>
          <a:xfrm>
            <a:off x="-18697" y="247603"/>
            <a:ext cx="8622300" cy="72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 b="1">
                <a:solidFill>
                  <a:srgbClr val="F9CB9C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3600" b="1">
              <a:solidFill>
                <a:srgbClr val="F9CB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3373450" y="1168350"/>
            <a:ext cx="2115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</a:t>
            </a:r>
            <a:endParaRPr sz="3600" b="1">
              <a:solidFill>
                <a:srgbClr val="CC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379950" y="5382825"/>
            <a:ext cx="81945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Sources:</a:t>
            </a:r>
            <a:endParaRPr sz="1800" b="1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http://developer.android.com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 b="1">
                <a:solidFill>
                  <a:srgbClr val="CC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Profession Android 4 Application Development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 by </a:t>
            </a:r>
            <a:r>
              <a:rPr lang="en" sz="1800" i="1">
                <a:solidFill>
                  <a:srgbClr val="38761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Reto Meier</a:t>
            </a:r>
            <a:endParaRPr sz="1800" i="1">
              <a:solidFill>
                <a:srgbClr val="38761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8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Various Websites</a:t>
            </a:r>
            <a:endParaRPr sz="18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038" y="1994081"/>
            <a:ext cx="2930014" cy="317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[1]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5" y="1216176"/>
            <a:ext cx="3689919" cy="487701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005466" y="1128251"/>
            <a:ext cx="4953000" cy="47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A Smartphone is a mobile phone that offers: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1.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Advanced Computing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Ability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2.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Rich Feature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Set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3.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Connectivity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2CC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Handheld computers with Telephony</a:t>
            </a:r>
            <a:endParaRPr sz="2400">
              <a:highlight>
                <a:srgbClr val="FFF2CC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 of them comes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own Operating System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with </a:t>
            </a: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Application Development Frameworks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510988" y="6267344"/>
            <a:ext cx="450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To learn more: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wikipedia on Smartphone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[2]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5" y="1622255"/>
            <a:ext cx="2188725" cy="396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196" y="1677165"/>
            <a:ext cx="1969145" cy="385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500" y="1694376"/>
            <a:ext cx="2019298" cy="382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300" y="1259586"/>
            <a:ext cx="2105025" cy="4338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92201" y="5536525"/>
            <a:ext cx="1206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Android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920763" y="5522214"/>
            <a:ext cx="11085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iPhone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662341" y="5522214"/>
            <a:ext cx="21042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Windows Phone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7190120" y="5522214"/>
            <a:ext cx="14769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Blackberry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190120" y="6265200"/>
            <a:ext cx="19296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F3F3F3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and Others...</a:t>
            </a:r>
            <a:endParaRPr sz="2400">
              <a:solidFill>
                <a:srgbClr val="CC0000"/>
              </a:solidFill>
              <a:highlight>
                <a:srgbClr val="F3F3F3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Smartphones [3]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931935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534350" y="899651"/>
            <a:ext cx="6075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Type of Mobile Devices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do we use in 2013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447" y="2947068"/>
            <a:ext cx="2800342" cy="294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260" y="2954273"/>
            <a:ext cx="2561187" cy="2461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275" y="2947068"/>
            <a:ext cx="2565885" cy="24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5169" y="1637459"/>
            <a:ext cx="1430944" cy="178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03" y="1800169"/>
            <a:ext cx="2692229" cy="9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1935" y="1775712"/>
            <a:ext cx="2743233" cy="101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54921" y="5396723"/>
            <a:ext cx="2975864" cy="101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[1]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59" y="1766138"/>
            <a:ext cx="8869682" cy="415775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6254035" y="6229344"/>
            <a:ext cx="2704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Flurry.com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785850" y="1037325"/>
            <a:ext cx="76176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Analytics Data showing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USERS DO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[US Consumers only]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[2]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980600" y="828650"/>
            <a:ext cx="51828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Analytics Data showing </a:t>
            </a: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WHAT USERS DO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117400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38" y="1416251"/>
            <a:ext cx="4876086" cy="53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850" y="2200275"/>
            <a:ext cx="3428744" cy="3447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28275" y="144357"/>
            <a:ext cx="7248600" cy="6843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099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 to Mobile Platforms</a:t>
            </a:r>
            <a:endParaRPr b="0">
              <a:solidFill>
                <a:srgbClr val="0099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6134335" y="331751"/>
            <a:ext cx="2824200" cy="5679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Phone Usage [3] </a:t>
            </a:r>
            <a:endParaRPr sz="2800" b="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31850" y="828657"/>
            <a:ext cx="28803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Which Apps</a:t>
            </a:r>
            <a:r>
              <a:rPr lang="en" sz="2400">
                <a:highlight>
                  <a:srgbClr val="EFEFE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do we use </a:t>
            </a:r>
            <a:endParaRPr sz="2400">
              <a:highlight>
                <a:srgbClr val="EFEFE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117400" y="6324544"/>
            <a:ext cx="402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rebuchet MS"/>
                <a:ea typeface="Trebuchet MS"/>
                <a:cs typeface="Trebuchet MS"/>
                <a:sym typeface="Trebuchet MS"/>
              </a:rPr>
              <a:t>Data Source: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Nielson's Report 2013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13" y="1421457"/>
            <a:ext cx="5248279" cy="49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367" y="5024610"/>
            <a:ext cx="3320818" cy="112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Microsoft Office PowerPoint</Application>
  <PresentationFormat>On-screen Show (4:3)</PresentationFormat>
  <Paragraphs>260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Roboto Condensed</vt:lpstr>
      <vt:lpstr>Trebuchet MS</vt:lpstr>
      <vt:lpstr>Roboto</vt:lpstr>
      <vt:lpstr>Arial</vt:lpstr>
      <vt:lpstr>Simple Light</vt:lpstr>
      <vt:lpstr>Custom</vt:lpstr>
      <vt:lpstr>Android Application Development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Introduction to Mobile Platforms</vt:lpstr>
      <vt:lpstr>Why Android</vt:lpstr>
      <vt:lpstr>এন্ড্রয়েড এপ্লিকেশন ডেভেলপমেন্ট</vt:lpstr>
      <vt:lpstr>Why Android</vt:lpstr>
      <vt:lpstr>Why Android</vt:lpstr>
      <vt:lpstr>Why Android</vt:lpstr>
      <vt:lpstr>Why Android</vt:lpstr>
      <vt:lpstr>Why Android</vt:lpstr>
      <vt:lpstr>Why Android</vt:lpstr>
      <vt:lpstr>Why Android</vt:lpstr>
      <vt:lpstr>Why Android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Android</vt:lpstr>
      <vt:lpstr>What is Android</vt:lpstr>
      <vt:lpstr>Android SDK Features</vt:lpstr>
      <vt:lpstr>Android SDK Features</vt:lpstr>
      <vt:lpstr>Android SDK Features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Application Development</dc:title>
  <cp:lastModifiedBy>Home</cp:lastModifiedBy>
  <cp:revision>1</cp:revision>
  <dcterms:modified xsi:type="dcterms:W3CDTF">2023-02-21T11:46:37Z</dcterms:modified>
</cp:coreProperties>
</file>